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3621" autoAdjust="0"/>
  </p:normalViewPr>
  <p:slideViewPr>
    <p:cSldViewPr>
      <p:cViewPr varScale="1">
        <p:scale>
          <a:sx n="104" d="100"/>
          <a:sy n="104" d="100"/>
        </p:scale>
        <p:origin x="1704" y="108"/>
      </p:cViewPr>
      <p:guideLst>
        <p:guide orient="horz" pos="23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5" Type="http://schemas.openxmlformats.org/officeDocument/2006/relationships/theme" Target="theme/theme1.xml" /><Relationship Id="rId54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53" Type="http://schemas.openxmlformats.org/officeDocument/2006/relationships/presProps" Target="presProps.xml" /><Relationship Id="rId56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6D9AF4F-8B83-4CF9-B9BC-6797249DF4F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170DAC2-FADD-411F-94E6-3F62BD7EAA7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55F5158-DF49-4522-9E30-058E5CA91374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1948D9E-673B-4494-808F-F6617CBAA3B1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7FA4994-3E26-4F47-9A0C-68996DA12BD2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4C7A8-6AA2-4DC1-A002-4C317C016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sz="1400" dirty="0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8D34A47-BAFD-46DC-8452-3E2DC581552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8BF3B301-075E-42D1-A5E4-E0B2B33B308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FCACC434-E7E5-418E-B001-E82581AC3B19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4E433D6-4257-4996-A91D-048EB2CF82FB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3C4801D1-C85D-4463-B8B7-0E473DAE03E6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B77ACCC-4451-4349-9B05-44B2C941973E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0536AB5-172A-4DF1-A4A6-2A4FA0632A05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81000" y="609600"/>
            <a:ext cx="184150" cy="5386388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4000" y="6076950"/>
            <a:ext cx="6953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b="1"/>
            </a:lvl1pPr>
          </a:lstStyle>
          <a:p>
            <a:pPr>
              <a:defRPr/>
            </a:pPr>
            <a:r>
              <a:rPr lang="en-US"/>
              <a:t>Page </a:t>
            </a:r>
            <a:fld id="{DF9DF07A-B376-46C2-AB2D-45A27792F108}" type="slidenum">
              <a:rPr lang="en-US"/>
              <a:pPr>
                <a:defRPr/>
              </a:pPr>
              <a:t>‹#›</a:t>
            </a:fld>
            <a:r>
              <a:rPr lang="en-US"/>
              <a:t> of  9</a:t>
            </a:r>
            <a:r>
              <a:rPr lang="en-US" sz="1400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45" r:id="rId1"/>
    <p:sldLayoutId id="2147486446" r:id="rId2"/>
    <p:sldLayoutId id="2147486447" r:id="rId3"/>
    <p:sldLayoutId id="2147486448" r:id="rId4"/>
    <p:sldLayoutId id="2147486449" r:id="rId5"/>
    <p:sldLayoutId id="2147486450" r:id="rId6"/>
    <p:sldLayoutId id="2147486451" r:id="rId7"/>
    <p:sldLayoutId id="2147486452" r:id="rId8"/>
    <p:sldLayoutId id="2147486453" r:id="rId9"/>
    <p:sldLayoutId id="2147486454" r:id="rId10"/>
    <p:sldLayoutId id="2147486455" r:id="rId11"/>
    <p:sldLayoutId id="2147486456" r:id="rId12"/>
    <p:sldLayoutId id="2147486457" r:id="rId13"/>
    <p:sldLayoutId id="2147486458" r:id="rId14"/>
  </p:sldLayoutIdLst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jp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jp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jp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jp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Academy,</a:t>
            </a:r>
            <a:r>
              <a:rPr/>
              <a:t> </a:t>
            </a:r>
            <a:r>
              <a:rPr/>
              <a:t>Fountain</a:t>
            </a:r>
            <a:r>
              <a:rPr/>
              <a:t> </a:t>
            </a:r>
            <a:r>
              <a:rPr/>
              <a:t>Park,</a:t>
            </a:r>
            <a:r>
              <a:rPr/>
              <a:t> </a:t>
            </a:r>
            <a:r>
              <a:rPr/>
              <a:t>Lewis</a:t>
            </a:r>
            <a:r>
              <a:rPr/>
              <a:t> </a:t>
            </a:r>
            <a:r>
              <a:rPr/>
              <a:t>Place</a:t>
            </a:r>
            <a:r>
              <a:rPr/>
              <a:t> </a:t>
            </a:r>
            <a:r>
              <a:rPr/>
              <a:t>Place,</a:t>
            </a:r>
            <a:r>
              <a:rPr/>
              <a:t> </a:t>
            </a:r>
            <a:r>
              <a:rPr/>
              <a:t>Vandeventer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(September</a:t>
            </a:r>
            <a:r>
              <a:rPr/>
              <a:t> </a:t>
            </a:r>
            <a:r>
              <a:rPr/>
              <a:t>26,</a:t>
            </a:r>
            <a:r>
              <a:rPr/>
              <a:t> </a:t>
            </a:r>
            <a:r>
              <a:rPr/>
              <a:t>2019)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Lewis</a:t>
            </a:r>
            <a:r>
              <a:rPr/>
              <a:t> </a:t>
            </a:r>
            <a:r>
              <a:rPr/>
              <a:t>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8 total crimes in August 2019</a:t>
            </a:r>
          </a:p>
          <a:p>
            <a:pPr lvl="1"/>
            <a:r>
              <a:rPr b="1"/>
              <a:t>-33.3% change compared to August 2018 (12 total crimes)</a:t>
            </a:r>
          </a:p>
          <a:p>
            <a:pPr lvl="1"/>
            <a:r>
              <a:rPr b="1"/>
              <a:t>1 crime(s) against persons in August 2019</a:t>
            </a:r>
          </a:p>
          <a:p>
            <a:pPr lvl="1"/>
            <a:r>
              <a:rPr b="1"/>
              <a:t>-75.0% change compared to August 2018 (4 crimes against persons)</a:t>
            </a:r>
          </a:p>
          <a:p>
            <a:pPr lvl="1"/>
            <a:r>
              <a:rPr b="1"/>
              <a:t>82 total crimes in 2019</a:t>
            </a:r>
          </a:p>
          <a:p>
            <a:pPr lvl="1"/>
            <a:r>
              <a:rPr b="1"/>
              <a:t>7.89% change compared to this time in 2018 (76 total crimes)</a:t>
            </a:r>
          </a:p>
          <a:p>
            <a:pPr lvl="1"/>
            <a:r>
              <a:rPr b="1"/>
              <a:t>27 crime(s) against persons in 2019</a:t>
            </a:r>
          </a:p>
          <a:p>
            <a:pPr lvl="1"/>
            <a:r>
              <a:rPr b="1"/>
              <a:t>-18.2% change compared to this time in 2018 (33 crimes against persons)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8627939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8195843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0909101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751554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6322820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272388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lp/l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19 total crimes in August 2019</a:t>
            </a:r>
          </a:p>
          <a:p>
            <a:pPr lvl="1"/>
            <a:r>
              <a:rPr b="1"/>
              <a:t>-13.6% change compared to August 2018 (22 total crimes)</a:t>
            </a:r>
          </a:p>
          <a:p>
            <a:pPr lvl="1"/>
            <a:r>
              <a:rPr b="1"/>
              <a:t>3 crime(s) against persons in August 2019</a:t>
            </a:r>
          </a:p>
          <a:p>
            <a:pPr lvl="1"/>
            <a:r>
              <a:rPr b="1"/>
              <a:t>-25.0% change compared to August 2018 (4 crimes against persons)</a:t>
            </a:r>
          </a:p>
          <a:p>
            <a:pPr lvl="1"/>
            <a:r>
              <a:rPr b="1"/>
              <a:t>109 total crimes in 2019</a:t>
            </a:r>
          </a:p>
          <a:p>
            <a:pPr lvl="1"/>
            <a:r>
              <a:rPr b="1"/>
              <a:t>-16.8% change compared to this time in 2018 (131 total crimes)</a:t>
            </a:r>
          </a:p>
          <a:p>
            <a:pPr lvl="1"/>
            <a:r>
              <a:rPr b="1"/>
              <a:t>24 crime(s) against persons in 2019</a:t>
            </a:r>
          </a:p>
          <a:p>
            <a:pPr lvl="1"/>
            <a:r>
              <a:rPr b="1"/>
              <a:t>-11.1% change compared to this time in 2018 (27 crimes against persons)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2675527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688059"/>
                <a:gridCol w="688059"/>
                <a:gridCol w="688059"/>
                <a:gridCol w="688059"/>
                <a:gridCol w="688059"/>
                <a:gridCol w="688059"/>
                <a:gridCol w="688059"/>
                <a:gridCol w="688059"/>
                <a:gridCol w="688059"/>
                <a:gridCol w="688059"/>
                <a:gridCol w="610364"/>
                <a:gridCol w="688059"/>
                <a:gridCol w="765753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189.000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9549411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8869267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794774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8393898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0587114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vd/vd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0"/>
            <a:ext cx="73787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6 (Greater Ville)</a:t>
            </a:r>
          </a:p>
          <a:p>
            <a:pPr lvl="1"/>
            <a:r>
              <a:rPr b="1"/>
              <a:t>The maximum number of crimes in one neighborhood was 121 (Central West End)</a:t>
            </a:r>
          </a:p>
          <a:p>
            <a:pPr lvl="1"/>
            <a:r>
              <a:rPr b="1"/>
              <a:t>The mean number of crimes in one neighborhood was 27.27</a:t>
            </a:r>
          </a:p>
          <a:p>
            <a:pPr lvl="1"/>
            <a:r>
              <a:rPr b="1"/>
              <a:t>The minimum rate of crimes in one neighborhood was 0.97 (Greater Ville)</a:t>
            </a:r>
          </a:p>
          <a:p>
            <a:pPr lvl="1"/>
            <a:r>
              <a:rPr b="1"/>
              <a:t>The maximum rate of crimes in one neighborhood was 11.46 (Fountain Park)</a:t>
            </a:r>
          </a:p>
          <a:p>
            <a:pPr lvl="1"/>
            <a:r>
              <a:rPr b="1"/>
              <a:t>The mean rate of crimes in one neighborhood was 7.02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27 total crimes in August 2019</a:t>
            </a:r>
          </a:p>
          <a:p>
            <a:pPr lvl="1"/>
            <a:r>
              <a:rPr b="1"/>
              <a:t>50.0% change compared to August 2018 (18 total crimes)</a:t>
            </a:r>
          </a:p>
          <a:p>
            <a:pPr lvl="1"/>
            <a:r>
              <a:rPr b="1"/>
              <a:t>10 crime(s) against persons in August 2019</a:t>
            </a:r>
          </a:p>
          <a:p>
            <a:pPr lvl="1"/>
            <a:r>
              <a:rPr b="1"/>
              <a:t>233% change compared to August 2018 (3 crimes against persons)</a:t>
            </a:r>
          </a:p>
          <a:p>
            <a:pPr lvl="1"/>
            <a:r>
              <a:rPr b="1"/>
              <a:t>141 total crimes in 2019</a:t>
            </a:r>
          </a:p>
          <a:p>
            <a:pPr lvl="1"/>
            <a:r>
              <a:rPr b="1"/>
              <a:t>-14.5% change compared to this time in 2018 (165 total crimes)</a:t>
            </a:r>
          </a:p>
          <a:p>
            <a:pPr lvl="1"/>
            <a:r>
              <a:rPr b="1"/>
              <a:t>47 crime(s) against persons in 2019</a:t>
            </a:r>
          </a:p>
          <a:p>
            <a:pPr lvl="1"/>
            <a:r>
              <a:rPr b="1"/>
              <a:t>2.17% change compared to this time in 2018 (46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ac/ac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ac/ac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ac/ac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1113141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8246191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4078005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1078023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professional/wumcrc/safety-and-security/r-crime-mapping/results/2019/August/ac/ac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professional/wumcrc/safety-and-security/r-crime-mapping/results/2019/August/ac/ac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professional/wumcrc/safety-and-security/r-crime-mapping/results/2019/August/ac/ac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fp/f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5155669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967705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fp/f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fp/f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9895536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7830184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3380710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5955653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professional/wumcrc/safety-and-security/r-crime-mapping/results/2019/August/fp/f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professional/wumcrc/safety-and-security/r-crime-mapping/results/2019/August/fp/f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professional/wumcrc/safety-and-security/r-crime-mapping/results/2019/August/fp/f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lp/l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lp/l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lp/l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3634757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1679377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8042088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5079062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8480180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5177083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116207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0282685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professional/wumcrc/safety-and-security/r-crime-mapping/results/2019/August/lp/l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professional/wumcrc/safety-and-security/r-crime-mapping/results/2019/August/lp/l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professional/wumcrc/safety-and-security/r-crime-mapping/results/2019/August/lp/l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vd/vd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vd/vd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vd/vd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0293659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8700265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3486203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1910583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professional/wumcrc/safety-and-security/r-crime-mapping/results/2019/August/vd/vd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ac/ac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professional/wumcrc/safety-and-security/r-crime-mapping/results/2019/August/vd/vd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professional/wumcrc/safety-and-security/r-crime-mapping/results/2019/August/vd/vd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17 total crimes in August 2019</a:t>
            </a:r>
          </a:p>
          <a:p>
            <a:pPr lvl="1"/>
            <a:r>
              <a:rPr b="1"/>
              <a:t>6.25% change compared to August 2018 (16 total crimes)</a:t>
            </a:r>
          </a:p>
          <a:p>
            <a:pPr lvl="1"/>
            <a:r>
              <a:rPr b="1"/>
              <a:t>7 crime(s) against persons in August 2019</a:t>
            </a:r>
          </a:p>
          <a:p>
            <a:pPr lvl="1"/>
            <a:r>
              <a:rPr b="1"/>
              <a:t>16.7% change compared to August 2018 (6 crimes against persons)</a:t>
            </a:r>
          </a:p>
          <a:p>
            <a:pPr lvl="1"/>
            <a:r>
              <a:rPr b="1"/>
              <a:t>114 total crimes in 2019</a:t>
            </a:r>
          </a:p>
          <a:p>
            <a:pPr lvl="1"/>
            <a:r>
              <a:rPr b="1"/>
              <a:t>-2.56% change compared to this time in 2018 (117 total crimes)</a:t>
            </a:r>
          </a:p>
          <a:p>
            <a:pPr lvl="1"/>
            <a:r>
              <a:rPr b="1"/>
              <a:t>45 crime(s) against persons in 2019</a:t>
            </a:r>
          </a:p>
          <a:p>
            <a:pPr lvl="1"/>
            <a:r>
              <a:rPr b="1"/>
              <a:t>40.6% change compared to this time in 2018 (32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3554537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5701502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8323738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8821174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8834209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8452647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fp/f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27650</TotalTime>
  <Words>2</Words>
  <Application>Microsoft Office PowerPoint</Application>
  <PresentationFormat>On-screen Show (4:3)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Times New Roman</vt:lpstr>
      <vt:lpstr>Default Design</vt:lpstr>
      <vt:lpstr>PowerPoint Presentation</vt:lpstr>
      <vt:lpstr>PowerPoint Presentation</vt:lpstr>
      <vt:lpstr>PowerPoint Presentation</vt:lpstr>
    </vt:vector>
  </TitlesOfParts>
  <Company>BJC Health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Academy, Fountain Park, Lewis Place Place, Vandeventer</dc:title>
  <dc:creator>Washington University Medical Center</dc:creator>
  <cp:keywords/>
  <dcterms:created xsi:type="dcterms:W3CDTF">2019-09-26T19:11:51Z</dcterms:created>
  <dcterms:modified xsi:type="dcterms:W3CDTF">2019-09-26T19:11:51Z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(September 26, 2019)</vt:lpwstr>
  </property>
  <property fmtid="{D5CDD505-2E9C-101B-9397-08002B2CF9AE}" pid="4" name="output">
    <vt:lpwstr/>
  </property>
  <property fmtid="{D5CDD505-2E9C-101B-9397-08002B2CF9AE}" pid="5" name="params">
    <vt:lpwstr/>
  </property>
</Properties>
</file>